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0" d="100"/>
          <a:sy n="70" d="100"/>
        </p:scale>
        <p:origin x="738"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nl-NL" smtClean="0"/>
              <a:t>Klik om de stijl te bewerken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EDF015A2-A34B-4DB0-AB01-D234446E372F}" type="datetimeFigureOut">
              <a:rPr lang="nl-NL" smtClean="0"/>
              <a:t>6-6-2018</a:t>
            </a:fld>
            <a:endParaRPr lang="nl-NL"/>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nl-NL"/>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1D159BA9-7E5B-4DC8-ADAF-27D1EBE902E2}" type="slidenum">
              <a:rPr lang="nl-NL" smtClean="0"/>
              <a:t>‹nr.›</a:t>
            </a:fld>
            <a:endParaRPr lang="nl-NL"/>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54252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EDF015A2-A34B-4DB0-AB01-D234446E372F}" type="datetimeFigureOut">
              <a:rPr lang="nl-NL" smtClean="0"/>
              <a:t>6-6-2018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D159BA9-7E5B-4DC8-ADAF-27D1EBE902E2}" type="slidenum">
              <a:rPr lang="nl-NL" smtClean="0"/>
              <a:t>‹nr.›</a:t>
            </a:fld>
            <a:endParaRPr lang="nl-NL"/>
          </a:p>
        </p:txBody>
      </p:sp>
    </p:spTree>
    <p:extLst>
      <p:ext uri="{BB962C8B-B14F-4D97-AF65-F5344CB8AC3E}">
        <p14:creationId xmlns:p14="http://schemas.microsoft.com/office/powerpoint/2010/main" val="3680084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EDF015A2-A34B-4DB0-AB01-D234446E372F}" type="datetimeFigureOut">
              <a:rPr lang="nl-NL" smtClean="0"/>
              <a:t>6-6-2018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D159BA9-7E5B-4DC8-ADAF-27D1EBE902E2}" type="slidenum">
              <a:rPr lang="nl-NL" smtClean="0"/>
              <a:t>‹nr.›</a:t>
            </a:fld>
            <a:endParaRPr lang="nl-NL"/>
          </a:p>
        </p:txBody>
      </p:sp>
    </p:spTree>
    <p:extLst>
      <p:ext uri="{BB962C8B-B14F-4D97-AF65-F5344CB8AC3E}">
        <p14:creationId xmlns:p14="http://schemas.microsoft.com/office/powerpoint/2010/main" val="3794163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EDF015A2-A34B-4DB0-AB01-D234446E372F}" type="datetimeFigureOut">
              <a:rPr lang="nl-NL" smtClean="0"/>
              <a:t>6-6-2018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D159BA9-7E5B-4DC8-ADAF-27D1EBE902E2}" type="slidenum">
              <a:rPr lang="nl-NL" smtClean="0"/>
              <a:t>‹nr.›</a:t>
            </a:fld>
            <a:endParaRPr lang="nl-NL"/>
          </a:p>
        </p:txBody>
      </p:sp>
    </p:spTree>
    <p:extLst>
      <p:ext uri="{BB962C8B-B14F-4D97-AF65-F5344CB8AC3E}">
        <p14:creationId xmlns:p14="http://schemas.microsoft.com/office/powerpoint/2010/main" val="1775817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nl-NL" smtClean="0"/>
              <a:t>Klik om de stijl te bewerken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EDF015A2-A34B-4DB0-AB01-D234446E372F}" type="datetimeFigureOut">
              <a:rPr lang="nl-NL" smtClean="0"/>
              <a:t>6-6-2018</a:t>
            </a:fld>
            <a:endParaRPr lang="nl-NL"/>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nl-NL"/>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1D159BA9-7E5B-4DC8-ADAF-27D1EBE902E2}" type="slidenum">
              <a:rPr lang="nl-NL" smtClean="0"/>
              <a:t>‹nr.›</a:t>
            </a:fld>
            <a:endParaRPr lang="nl-NL"/>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09141316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EDF015A2-A34B-4DB0-AB01-D234446E372F}" type="datetimeFigureOut">
              <a:rPr lang="nl-NL" smtClean="0"/>
              <a:t>6-6-2018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D159BA9-7E5B-4DC8-ADAF-27D1EBE902E2}" type="slidenum">
              <a:rPr lang="nl-NL" smtClean="0"/>
              <a:t>‹nr.›</a:t>
            </a:fld>
            <a:endParaRPr lang="nl-NL"/>
          </a:p>
        </p:txBody>
      </p:sp>
    </p:spTree>
    <p:extLst>
      <p:ext uri="{BB962C8B-B14F-4D97-AF65-F5344CB8AC3E}">
        <p14:creationId xmlns:p14="http://schemas.microsoft.com/office/powerpoint/2010/main" val="2205072647"/>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1257300" y="2909102"/>
            <a:ext cx="4800600" cy="299639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6633864" y="2909102"/>
            <a:ext cx="4800600" cy="299639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EDF015A2-A34B-4DB0-AB01-D234446E372F}" type="datetimeFigureOut">
              <a:rPr lang="nl-NL" smtClean="0"/>
              <a:t>6-6-2018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1D159BA9-7E5B-4DC8-ADAF-27D1EBE902E2}" type="slidenum">
              <a:rPr lang="nl-NL" smtClean="0"/>
              <a:t>‹nr.›</a:t>
            </a:fld>
            <a:endParaRPr lang="nl-NL"/>
          </a:p>
        </p:txBody>
      </p:sp>
    </p:spTree>
    <p:extLst>
      <p:ext uri="{BB962C8B-B14F-4D97-AF65-F5344CB8AC3E}">
        <p14:creationId xmlns:p14="http://schemas.microsoft.com/office/powerpoint/2010/main" val="4005624705"/>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EDF015A2-A34B-4DB0-AB01-D234446E372F}" type="datetimeFigureOut">
              <a:rPr lang="nl-NL" smtClean="0"/>
              <a:t>6-6-2018</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1D159BA9-7E5B-4DC8-ADAF-27D1EBE902E2}" type="slidenum">
              <a:rPr lang="nl-NL" smtClean="0"/>
              <a:t>‹nr.›</a:t>
            </a:fld>
            <a:endParaRPr lang="nl-NL"/>
          </a:p>
        </p:txBody>
      </p:sp>
    </p:spTree>
    <p:extLst>
      <p:ext uri="{BB962C8B-B14F-4D97-AF65-F5344CB8AC3E}">
        <p14:creationId xmlns:p14="http://schemas.microsoft.com/office/powerpoint/2010/main" val="637798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F015A2-A34B-4DB0-AB01-D234446E372F}" type="datetimeFigureOut">
              <a:rPr lang="nl-NL" smtClean="0"/>
              <a:t>6-6-2018</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1D159BA9-7E5B-4DC8-ADAF-27D1EBE902E2}" type="slidenum">
              <a:rPr lang="nl-NL" smtClean="0"/>
              <a:t>‹nr.›</a:t>
            </a:fld>
            <a:endParaRPr lang="nl-NL"/>
          </a:p>
        </p:txBody>
      </p:sp>
    </p:spTree>
    <p:extLst>
      <p:ext uri="{BB962C8B-B14F-4D97-AF65-F5344CB8AC3E}">
        <p14:creationId xmlns:p14="http://schemas.microsoft.com/office/powerpoint/2010/main" val="145178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nl-NL" smtClean="0"/>
              <a:t>Klik om de stijl te bewerken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a:xfrm>
            <a:off x="765051" y="6375679"/>
            <a:ext cx="1233355" cy="348462"/>
          </a:xfrm>
        </p:spPr>
        <p:txBody>
          <a:bodyPr/>
          <a:lstStyle/>
          <a:p>
            <a:fld id="{EDF015A2-A34B-4DB0-AB01-D234446E372F}" type="datetimeFigureOut">
              <a:rPr lang="nl-NL" smtClean="0"/>
              <a:t>6-6-2018</a:t>
            </a:fld>
            <a:endParaRPr lang="nl-NL"/>
          </a:p>
        </p:txBody>
      </p:sp>
      <p:sp>
        <p:nvSpPr>
          <p:cNvPr id="6" name="Footer Placeholder 5"/>
          <p:cNvSpPr>
            <a:spLocks noGrp="1"/>
          </p:cNvSpPr>
          <p:nvPr>
            <p:ph type="ftr" sz="quarter" idx="11"/>
          </p:nvPr>
        </p:nvSpPr>
        <p:spPr>
          <a:xfrm>
            <a:off x="2103620" y="6375679"/>
            <a:ext cx="3482179" cy="345796"/>
          </a:xfrm>
        </p:spPr>
        <p:txBody>
          <a:bodyPr/>
          <a:lstStyle/>
          <a:p>
            <a:endParaRPr lang="nl-NL"/>
          </a:p>
        </p:txBody>
      </p:sp>
      <p:sp>
        <p:nvSpPr>
          <p:cNvPr id="7" name="Slide Number Placeholder 6"/>
          <p:cNvSpPr>
            <a:spLocks noGrp="1"/>
          </p:cNvSpPr>
          <p:nvPr>
            <p:ph type="sldNum" sz="quarter" idx="12"/>
          </p:nvPr>
        </p:nvSpPr>
        <p:spPr>
          <a:xfrm>
            <a:off x="5691014" y="6375679"/>
            <a:ext cx="1232456" cy="345796"/>
          </a:xfrm>
        </p:spPr>
        <p:txBody>
          <a:bodyPr/>
          <a:lstStyle/>
          <a:p>
            <a:fld id="{1D159BA9-7E5B-4DC8-ADAF-27D1EBE902E2}" type="slidenum">
              <a:rPr lang="nl-NL" smtClean="0"/>
              <a:t>‹nr.›</a:t>
            </a:fld>
            <a:endParaRPr lang="nl-NL"/>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9606981"/>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nl-NL" smtClean="0"/>
              <a:t>Klik om de stijl te bewerken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a:xfrm>
            <a:off x="765950" y="6375679"/>
            <a:ext cx="1232456" cy="348462"/>
          </a:xfrm>
        </p:spPr>
        <p:txBody>
          <a:bodyPr/>
          <a:lstStyle/>
          <a:p>
            <a:fld id="{EDF015A2-A34B-4DB0-AB01-D234446E372F}" type="datetimeFigureOut">
              <a:rPr lang="nl-NL" smtClean="0"/>
              <a:t>6-6-2018</a:t>
            </a:fld>
            <a:endParaRPr lang="nl-NL"/>
          </a:p>
        </p:txBody>
      </p:sp>
      <p:sp>
        <p:nvSpPr>
          <p:cNvPr id="6" name="Footer Placeholder 5"/>
          <p:cNvSpPr>
            <a:spLocks noGrp="1"/>
          </p:cNvSpPr>
          <p:nvPr>
            <p:ph type="ftr" sz="quarter" idx="11"/>
          </p:nvPr>
        </p:nvSpPr>
        <p:spPr>
          <a:xfrm>
            <a:off x="2103621" y="6375679"/>
            <a:ext cx="3482178" cy="345796"/>
          </a:xfrm>
        </p:spPr>
        <p:txBody>
          <a:bodyPr/>
          <a:lstStyle/>
          <a:p>
            <a:endParaRPr lang="nl-NL"/>
          </a:p>
        </p:txBody>
      </p:sp>
      <p:sp>
        <p:nvSpPr>
          <p:cNvPr id="7" name="Slide Number Placeholder 6"/>
          <p:cNvSpPr>
            <a:spLocks noGrp="1"/>
          </p:cNvSpPr>
          <p:nvPr>
            <p:ph type="sldNum" sz="quarter" idx="12"/>
          </p:nvPr>
        </p:nvSpPr>
        <p:spPr>
          <a:xfrm>
            <a:off x="5687568" y="6375679"/>
            <a:ext cx="1234440" cy="345796"/>
          </a:xfrm>
        </p:spPr>
        <p:txBody>
          <a:bodyPr/>
          <a:lstStyle/>
          <a:p>
            <a:fld id="{1D159BA9-7E5B-4DC8-ADAF-27D1EBE902E2}" type="slidenum">
              <a:rPr lang="nl-NL" smtClean="0"/>
              <a:t>‹nr.›</a:t>
            </a:fld>
            <a:endParaRPr lang="nl-NL"/>
          </a:p>
        </p:txBody>
      </p:sp>
    </p:spTree>
    <p:extLst>
      <p:ext uri="{BB962C8B-B14F-4D97-AF65-F5344CB8AC3E}">
        <p14:creationId xmlns:p14="http://schemas.microsoft.com/office/powerpoint/2010/main" val="2733787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EDF015A2-A34B-4DB0-AB01-D234446E372F}" type="datetimeFigureOut">
              <a:rPr lang="nl-NL" smtClean="0"/>
              <a:t>6-6-2018</a:t>
            </a:fld>
            <a:endParaRPr lang="nl-NL"/>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nl-NL"/>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1D159BA9-7E5B-4DC8-ADAF-27D1EBE902E2}" type="slidenum">
              <a:rPr lang="nl-NL" smtClean="0"/>
              <a:t>‹nr.›</a:t>
            </a:fld>
            <a:endParaRPr lang="nl-NL"/>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367465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arboportaal.nl/onderwerpen/risico-inventarisatie---evaluatie" TargetMode="External"/><Relationship Id="rId2" Type="http://schemas.openxmlformats.org/officeDocument/2006/relationships/hyperlink" Target="https://www.arboportaal.nl/onderwerpen/arbowetgevin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Arbo en ziekteverzuim</a:t>
            </a:r>
            <a:endParaRPr lang="nl-NL" dirty="0"/>
          </a:p>
        </p:txBody>
      </p:sp>
      <p:sp>
        <p:nvSpPr>
          <p:cNvPr id="3" name="Ondertitel 2"/>
          <p:cNvSpPr>
            <a:spLocks noGrp="1"/>
          </p:cNvSpPr>
          <p:nvPr>
            <p:ph type="subTitle" idx="1"/>
          </p:nvPr>
        </p:nvSpPr>
        <p:spPr/>
        <p:txBody>
          <a:bodyPr/>
          <a:lstStyle/>
          <a:p>
            <a:r>
              <a:rPr lang="nl-NL" dirty="0" smtClean="0"/>
              <a:t>Persoonlijke beschermingsmiddelen</a:t>
            </a:r>
            <a:endParaRPr lang="nl-NL" dirty="0"/>
          </a:p>
        </p:txBody>
      </p:sp>
    </p:spTree>
    <p:extLst>
      <p:ext uri="{BB962C8B-B14F-4D97-AF65-F5344CB8AC3E}">
        <p14:creationId xmlns:p14="http://schemas.microsoft.com/office/powerpoint/2010/main" val="25273332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gehoorbescherming</a:t>
            </a:r>
            <a:endParaRPr lang="nl-NL" dirty="0"/>
          </a:p>
        </p:txBody>
      </p:sp>
      <p:sp>
        <p:nvSpPr>
          <p:cNvPr id="3" name="Tijdelijke aanduiding voor inhoud 2"/>
          <p:cNvSpPr>
            <a:spLocks noGrp="1"/>
          </p:cNvSpPr>
          <p:nvPr>
            <p:ph idx="1"/>
          </p:nvPr>
        </p:nvSpPr>
        <p:spPr/>
        <p:txBody>
          <a:bodyPr>
            <a:normAutofit fontScale="85000" lnSpcReduction="20000"/>
          </a:bodyPr>
          <a:lstStyle/>
          <a:p>
            <a:pPr marL="0" indent="0">
              <a:buNone/>
            </a:pPr>
            <a:r>
              <a:rPr lang="nl-NL" b="1" dirty="0"/>
              <a:t>Soorten gehoorbeschermers</a:t>
            </a:r>
          </a:p>
          <a:p>
            <a:pPr marL="0" indent="0">
              <a:buNone/>
            </a:pPr>
            <a:r>
              <a:rPr lang="nl-NL" dirty="0"/>
              <a:t>Er zijn drie soorten gehoorbeschermers:</a:t>
            </a:r>
          </a:p>
          <a:p>
            <a:r>
              <a:rPr lang="nl-NL" b="1" dirty="0"/>
              <a:t>Gehoorkappen</a:t>
            </a:r>
            <a:r>
              <a:rPr lang="nl-NL" dirty="0"/>
              <a:t> die als koptelefoons worden gedragen. Als deze de oren goed omsluiten, dan is een demping met 30 dB(A) mogelijk. Het dragen van gehoorkappen kan verhitting van de oren veroorzaken. Ook isolatie van de omgeving (en resoneren van eigen bewegingsgeluid) kunnen hinderlijke bijeffecten van het dragen van gehoorkappen zijn. </a:t>
            </a:r>
          </a:p>
          <a:p>
            <a:r>
              <a:rPr lang="nl-NL" b="1" dirty="0" err="1"/>
              <a:t>Oorpluggen</a:t>
            </a:r>
            <a:r>
              <a:rPr lang="nl-NL" b="1" dirty="0"/>
              <a:t>, dopjes, </a:t>
            </a:r>
            <a:r>
              <a:rPr lang="nl-NL" b="1" dirty="0" err="1"/>
              <a:t>stopjes</a:t>
            </a:r>
            <a:r>
              <a:rPr lang="nl-NL" b="1" dirty="0"/>
              <a:t> </a:t>
            </a:r>
            <a:r>
              <a:rPr lang="nl-NL" dirty="0"/>
              <a:t>worden vaak niet goed in het </a:t>
            </a:r>
            <a:r>
              <a:rPr lang="nl-NL" dirty="0" err="1"/>
              <a:t>hoorkanaal</a:t>
            </a:r>
            <a:r>
              <a:rPr lang="nl-NL" dirty="0"/>
              <a:t> ingebracht, waardoor onvoldoende demping optreedt en dus gehoorschade kan ontstaan. Ook zijn ze niet altijd hygiënisch, waardoor gezondheidsklachten kunnen optreden.  </a:t>
            </a:r>
          </a:p>
          <a:p>
            <a:r>
              <a:rPr lang="nl-NL" b="1" dirty="0" err="1"/>
              <a:t>Otoplastieken</a:t>
            </a:r>
            <a:r>
              <a:rPr lang="nl-NL" b="1" dirty="0"/>
              <a:t> </a:t>
            </a:r>
            <a:r>
              <a:rPr lang="nl-NL" dirty="0"/>
              <a:t>zijn op maat gemaakte oordoppen die bescherming kunnen bieden oplopend tot 30 dB(A). Meestal worden ze echter afgestemd op de demping die noodzakelijk is op de werkplek, zodat ze niet meer dempen dan strikt noodzakelijk. Hierdoor stijgt het draagcomfort. Wel moeten de </a:t>
            </a:r>
            <a:r>
              <a:rPr lang="nl-NL" dirty="0" err="1"/>
              <a:t>otoplastieken</a:t>
            </a:r>
            <a:r>
              <a:rPr lang="nl-NL" dirty="0"/>
              <a:t> jaarlijks worden gecontroleerd op lekkage en voldoende dempende eigenschappen.</a:t>
            </a:r>
          </a:p>
          <a:p>
            <a:endParaRPr lang="nl-NL" dirty="0"/>
          </a:p>
        </p:txBody>
      </p:sp>
    </p:spTree>
    <p:extLst>
      <p:ext uri="{BB962C8B-B14F-4D97-AF65-F5344CB8AC3E}">
        <p14:creationId xmlns:p14="http://schemas.microsoft.com/office/powerpoint/2010/main" val="80826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gelaatsbescherming</a:t>
            </a:r>
            <a:endParaRPr lang="nl-NL" dirty="0"/>
          </a:p>
        </p:txBody>
      </p:sp>
      <p:sp>
        <p:nvSpPr>
          <p:cNvPr id="3" name="Tijdelijke aanduiding voor inhoud 2"/>
          <p:cNvSpPr>
            <a:spLocks noGrp="1"/>
          </p:cNvSpPr>
          <p:nvPr>
            <p:ph idx="1"/>
          </p:nvPr>
        </p:nvSpPr>
        <p:spPr/>
        <p:txBody>
          <a:bodyPr/>
          <a:lstStyle/>
          <a:p>
            <a:pPr marL="0" indent="0">
              <a:buNone/>
            </a:pPr>
            <a:r>
              <a:rPr lang="nl-NL" dirty="0" smtClean="0"/>
              <a:t>Een </a:t>
            </a:r>
            <a:r>
              <a:rPr lang="nl-NL" dirty="0"/>
              <a:t>veiligheidsbril is een goed middel om de ogen te beschermen, maar beschermt niet in alle gevallen het gelaat. Gelaatsbescherming moet bescherming bieden tegen:</a:t>
            </a:r>
          </a:p>
          <a:p>
            <a:r>
              <a:rPr lang="nl-NL" dirty="0"/>
              <a:t>vaste deeltjes of spaanders zoals stof en splinters;</a:t>
            </a:r>
          </a:p>
          <a:p>
            <a:r>
              <a:rPr lang="nl-NL" dirty="0"/>
              <a:t>vloeistofspetters, bijvoorbeeld tijdens het werken met gevaarlijke vloeistoffen;</a:t>
            </a:r>
          </a:p>
          <a:p>
            <a:r>
              <a:rPr lang="nl-NL" dirty="0"/>
              <a:t>infraroodstraling en vlammen; en</a:t>
            </a:r>
          </a:p>
          <a:p>
            <a:r>
              <a:rPr lang="nl-NL" dirty="0"/>
              <a:t>gevaren van het werken laser of </a:t>
            </a:r>
            <a:r>
              <a:rPr lang="nl-NL" dirty="0" err="1"/>
              <a:t>uv</a:t>
            </a:r>
            <a:r>
              <a:rPr lang="nl-NL" dirty="0"/>
              <a:t>.</a:t>
            </a:r>
          </a:p>
          <a:p>
            <a:endParaRPr lang="nl-NL" dirty="0"/>
          </a:p>
        </p:txBody>
      </p:sp>
    </p:spTree>
    <p:extLst>
      <p:ext uri="{BB962C8B-B14F-4D97-AF65-F5344CB8AC3E}">
        <p14:creationId xmlns:p14="http://schemas.microsoft.com/office/powerpoint/2010/main" val="2639234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Voetbescherming</a:t>
            </a:r>
            <a:endParaRPr lang="nl-NL" dirty="0"/>
          </a:p>
        </p:txBody>
      </p:sp>
      <p:sp>
        <p:nvSpPr>
          <p:cNvPr id="3" name="Tijdelijke aanduiding voor inhoud 2"/>
          <p:cNvSpPr>
            <a:spLocks noGrp="1"/>
          </p:cNvSpPr>
          <p:nvPr>
            <p:ph idx="1"/>
          </p:nvPr>
        </p:nvSpPr>
        <p:spPr/>
        <p:txBody>
          <a:bodyPr/>
          <a:lstStyle/>
          <a:p>
            <a:endParaRPr lang="nl-NL" dirty="0"/>
          </a:p>
        </p:txBody>
      </p:sp>
      <p:sp>
        <p:nvSpPr>
          <p:cNvPr id="4" name="Rectangle 1"/>
          <p:cNvSpPr>
            <a:spLocks noChangeArrowheads="1"/>
          </p:cNvSpPr>
          <p:nvPr/>
        </p:nvSpPr>
        <p:spPr bwMode="auto">
          <a:xfrm>
            <a:off x="1251678" y="2208888"/>
            <a:ext cx="10178322" cy="2985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800" b="0" i="0" u="none" strike="noStrike" cap="none" normalizeH="0" baseline="0" dirty="0" smtClean="0">
                <a:ln>
                  <a:noFill/>
                </a:ln>
                <a:effectLst/>
                <a:latin typeface="Arial" panose="020B0604020202020204" pitchFamily="34" charset="0"/>
              </a:rPr>
              <a:t>Veiligheidsschoenen zijn bij veel productiewerk een standaard onderdeel van de beveiliging van werknemers. Een ongeval waarbij voeten geblesseerd raken leidt snel tot verzuim.</a:t>
            </a:r>
          </a:p>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800" b="0" i="0" u="none" strike="noStrike" cap="none" normalizeH="0" baseline="0" dirty="0" smtClean="0">
                <a:ln>
                  <a:noFill/>
                </a:ln>
                <a:effectLst/>
                <a:latin typeface="Arial" panose="020B0604020202020204" pitchFamily="34" charset="0"/>
              </a:rPr>
              <a:t>  </a:t>
            </a:r>
            <a:endParaRPr kumimoji="0" lang="nl-NL" altLang="nl-NL" sz="10900" b="0" i="0" u="none" strike="noStrike" cap="none" normalizeH="0" baseline="0" dirty="0" smtClean="0">
              <a:ln>
                <a:noFill/>
              </a:ln>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300" b="1" i="0" u="none" strike="noStrike" cap="none" normalizeH="0" baseline="0" dirty="0" smtClean="0">
              <a:ln>
                <a:noFill/>
              </a:ln>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300" b="1" i="0" u="none" strike="noStrike" cap="none" normalizeH="0" baseline="0" dirty="0" smtClean="0">
                <a:ln>
                  <a:noFill/>
                </a:ln>
                <a:effectLst/>
                <a:latin typeface="Arial" panose="020B0604020202020204" pitchFamily="34" charset="0"/>
              </a:rPr>
              <a:t>De keuze van veiligheidsschoenen </a:t>
            </a:r>
          </a:p>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b="0" i="0" u="none" strike="noStrike" cap="none" normalizeH="0" baseline="0" dirty="0" smtClean="0">
                <a:ln>
                  <a:noFill/>
                </a:ln>
                <a:effectLst/>
                <a:latin typeface="Arial" panose="020B0604020202020204" pitchFamily="34" charset="0"/>
              </a:rPr>
              <a:t>Het begrip </a:t>
            </a:r>
            <a:r>
              <a:rPr kumimoji="0" lang="nl-NL" altLang="nl-NL" sz="1800" b="0" i="1" u="none" strike="noStrike" cap="none" normalizeH="0" baseline="0" dirty="0" smtClean="0">
                <a:ln>
                  <a:noFill/>
                </a:ln>
                <a:effectLst/>
                <a:latin typeface="Arial" panose="020B0604020202020204" pitchFamily="34" charset="0"/>
              </a:rPr>
              <a:t>veiligheidsschoen</a:t>
            </a:r>
            <a:r>
              <a:rPr kumimoji="0" lang="nl-NL" altLang="nl-NL" sz="1800" b="0" i="0" u="none" strike="noStrike" cap="none" normalizeH="0" baseline="0" dirty="0" smtClean="0">
                <a:ln>
                  <a:noFill/>
                </a:ln>
                <a:effectLst/>
                <a:latin typeface="Arial" panose="020B0604020202020204" pitchFamily="34" charset="0"/>
              </a:rPr>
              <a:t> omvat diverse vormen van veilig schoeisel: schoen, laars, hoog of laag model. Maar ook houten klompen kunnen in sommige gevallen tot veiligheidsschoen gerekend worden. De keuze van de veiligheidsschoen moet zijn afgestemd op het werk en de werkomstandigheden. Het is aan te bevelen de informatie die de leverancier van de veiligheidsschoenen verschaft te raadplegen voor de specifieke omstandigheden binnen een bedrijf. </a:t>
            </a:r>
          </a:p>
        </p:txBody>
      </p:sp>
    </p:spTree>
    <p:extLst>
      <p:ext uri="{BB962C8B-B14F-4D97-AF65-F5344CB8AC3E}">
        <p14:creationId xmlns:p14="http://schemas.microsoft.com/office/powerpoint/2010/main" val="3440141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Persoonlijke beschermingsmiddelen</a:t>
            </a:r>
            <a:endParaRPr lang="nl-NL" dirty="0"/>
          </a:p>
        </p:txBody>
      </p:sp>
      <p:sp>
        <p:nvSpPr>
          <p:cNvPr id="3" name="Tijdelijke aanduiding voor inhoud 2"/>
          <p:cNvSpPr>
            <a:spLocks noGrp="1"/>
          </p:cNvSpPr>
          <p:nvPr>
            <p:ph idx="1"/>
          </p:nvPr>
        </p:nvSpPr>
        <p:spPr/>
        <p:txBody>
          <a:bodyPr/>
          <a:lstStyle/>
          <a:p>
            <a:pPr marL="0" indent="0">
              <a:buNone/>
            </a:pPr>
            <a:r>
              <a:rPr lang="nl-NL" dirty="0"/>
              <a:t>Om veilig te kunnen werken kunnen individuele werknemers persoonlijke bescherming nodig hebben. Beschermingsmiddelen die gericht zijn op onder meer vitale onderdelen als hoofd, ogen, oren, handen en voeten kunnen het risico op (blijvend) letsel aanzienlijk verminderen.</a:t>
            </a:r>
          </a:p>
        </p:txBody>
      </p:sp>
    </p:spTree>
    <p:extLst>
      <p:ext uri="{BB962C8B-B14F-4D97-AF65-F5344CB8AC3E}">
        <p14:creationId xmlns:p14="http://schemas.microsoft.com/office/powerpoint/2010/main" val="1356915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Persoonlijke beschermingsmiddelen</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Ademhalingsbescherming</a:t>
            </a:r>
            <a:endParaRPr lang="nl-NL" dirty="0"/>
          </a:p>
          <a:p>
            <a:r>
              <a:rPr lang="nl-NL" dirty="0"/>
              <a:t>Beschermende kleding</a:t>
            </a:r>
          </a:p>
          <a:p>
            <a:r>
              <a:rPr lang="nl-NL" dirty="0"/>
              <a:t>Gehoorbescherming</a:t>
            </a:r>
          </a:p>
          <a:p>
            <a:r>
              <a:rPr lang="nl-NL" dirty="0"/>
              <a:t>Gelaatsbescherming</a:t>
            </a:r>
          </a:p>
          <a:p>
            <a:r>
              <a:rPr lang="nl-NL" dirty="0"/>
              <a:t>Handbescherming</a:t>
            </a:r>
          </a:p>
          <a:p>
            <a:r>
              <a:rPr lang="nl-NL" dirty="0"/>
              <a:t>Hoofdbescherming</a:t>
            </a:r>
          </a:p>
          <a:p>
            <a:r>
              <a:rPr lang="nl-NL" dirty="0"/>
              <a:t>Oogbescherming</a:t>
            </a:r>
          </a:p>
          <a:p>
            <a:r>
              <a:rPr lang="nl-NL" dirty="0"/>
              <a:t>Persoonlijke beschermingsmiddelen</a:t>
            </a:r>
          </a:p>
          <a:p>
            <a:r>
              <a:rPr lang="nl-NL" dirty="0"/>
              <a:t>Valbeveiliging</a:t>
            </a:r>
          </a:p>
          <a:p>
            <a:r>
              <a:rPr lang="nl-NL" dirty="0"/>
              <a:t>Voetbescherming</a:t>
            </a:r>
          </a:p>
          <a:p>
            <a:endParaRPr lang="nl-NL" dirty="0"/>
          </a:p>
        </p:txBody>
      </p:sp>
    </p:spTree>
    <p:extLst>
      <p:ext uri="{BB962C8B-B14F-4D97-AF65-F5344CB8AC3E}">
        <p14:creationId xmlns:p14="http://schemas.microsoft.com/office/powerpoint/2010/main" val="1851289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Ademhalingsbescherming</a:t>
            </a:r>
            <a:endParaRPr lang="nl-NL" dirty="0"/>
          </a:p>
        </p:txBody>
      </p:sp>
      <p:sp>
        <p:nvSpPr>
          <p:cNvPr id="3" name="Tijdelijke aanduiding voor inhoud 2"/>
          <p:cNvSpPr>
            <a:spLocks noGrp="1"/>
          </p:cNvSpPr>
          <p:nvPr>
            <p:ph idx="1"/>
          </p:nvPr>
        </p:nvSpPr>
        <p:spPr/>
        <p:txBody>
          <a:bodyPr>
            <a:normAutofit fontScale="47500" lnSpcReduction="20000"/>
          </a:bodyPr>
          <a:lstStyle/>
          <a:p>
            <a:pPr marL="0" indent="0">
              <a:buNone/>
            </a:pPr>
            <a:r>
              <a:rPr lang="nl-NL" dirty="0"/>
              <a:t>Met lucht kunnen de volgende problemen aanwezig zijn:</a:t>
            </a:r>
          </a:p>
          <a:p>
            <a:r>
              <a:rPr lang="nl-NL" dirty="0"/>
              <a:t>het kan gevaarlijke stoffen bevatten;</a:t>
            </a:r>
          </a:p>
          <a:p>
            <a:r>
              <a:rPr lang="nl-NL" dirty="0"/>
              <a:t>het kan te weinig of te veel zuurstof bevatten;</a:t>
            </a:r>
          </a:p>
          <a:p>
            <a:r>
              <a:rPr lang="nl-NL" dirty="0"/>
              <a:t>het kan een explosief mengsel bevatten. Dit wordt behandeld in Explosieveiligheid.</a:t>
            </a:r>
          </a:p>
          <a:p>
            <a:r>
              <a:rPr lang="nl-NL" dirty="0"/>
              <a:t>De vorm waarin gevaarlijke stoffen voorkomen zijn dampen, gassen, fijn stof, ultrafijn stof en vezels. Afhankelijk van de stoffen kunnen deze risico's groot of klein zijn.</a:t>
            </a:r>
          </a:p>
          <a:p>
            <a:pPr marL="0" indent="0">
              <a:buNone/>
            </a:pPr>
            <a:r>
              <a:rPr lang="nl-NL" b="1" dirty="0"/>
              <a:t>Keuze beschermingsmiddel</a:t>
            </a:r>
          </a:p>
          <a:p>
            <a:pPr marL="0" indent="0">
              <a:buNone/>
            </a:pPr>
            <a:r>
              <a:rPr lang="nl-NL" dirty="0"/>
              <a:t>Ademhalingsbescherming zorgt ervoor dat de in te ademen lucht vrij is van gevaarlijke stoffen. Dat kan op twee manieren: onafhankelijk door schone lucht aan te voeren of afhankelijk door de omgevingslucht te zuiveren met een filter.</a:t>
            </a:r>
          </a:p>
          <a:p>
            <a:pPr marL="0" indent="0">
              <a:buNone/>
            </a:pPr>
            <a:r>
              <a:rPr lang="nl-NL" dirty="0"/>
              <a:t>Het kiezen van de juiste bescherming vereist een grondige, specialistische kennis van luchtkwaliteit en de bedreigende risicostoffen, maar ook van de verschillende mogelijkheden van ademhalingsbescherming. Een belangrijk onderdeel van een Risico-Inventarisatie en -Evaluatie (RI&amp;E) behandelt dit aspect.</a:t>
            </a:r>
          </a:p>
          <a:p>
            <a:pPr marL="0" indent="0">
              <a:buNone/>
            </a:pPr>
            <a:r>
              <a:rPr lang="nl-NL" dirty="0"/>
              <a:t>Welke ademhalingsbescherming het beste is hangt af van verschillende omstandigheden:</a:t>
            </a:r>
          </a:p>
          <a:p>
            <a:r>
              <a:rPr lang="nl-NL" dirty="0"/>
              <a:t>De aard van de vervuiling en de gezondheidsrisico’s die daaraan verbonden zijn.</a:t>
            </a:r>
          </a:p>
          <a:p>
            <a:r>
              <a:rPr lang="nl-NL" dirty="0"/>
              <a:t>De grenswaarde: welke concentratie is maximaal toegestaan? Voor een beperkt aantal stoffen heeft de overheid grenswaarden vastgesteld.</a:t>
            </a:r>
          </a:p>
          <a:p>
            <a:r>
              <a:rPr lang="nl-NL" dirty="0"/>
              <a:t>De locatie en de voorzieningen.</a:t>
            </a:r>
          </a:p>
          <a:p>
            <a:r>
              <a:rPr lang="nl-NL" dirty="0"/>
              <a:t>De duur van de werkzaamheden.</a:t>
            </a:r>
          </a:p>
          <a:p>
            <a:pPr marL="0" indent="0">
              <a:buNone/>
            </a:pPr>
            <a:r>
              <a:rPr lang="nl-NL" dirty="0"/>
              <a:t>De noodzakelijke ademhalingsbescherming kan variëren van een eenvoudig wegwerpmasker tot en met een </a:t>
            </a:r>
            <a:r>
              <a:rPr lang="nl-NL" dirty="0" err="1"/>
              <a:t>gezichtsbedekkend</a:t>
            </a:r>
            <a:r>
              <a:rPr lang="nl-NL" dirty="0"/>
              <a:t> masker met een ademlucht</a:t>
            </a:r>
          </a:p>
          <a:p>
            <a:endParaRPr lang="nl-NL" dirty="0"/>
          </a:p>
        </p:txBody>
      </p:sp>
    </p:spTree>
    <p:extLst>
      <p:ext uri="{BB962C8B-B14F-4D97-AF65-F5344CB8AC3E}">
        <p14:creationId xmlns:p14="http://schemas.microsoft.com/office/powerpoint/2010/main" val="665863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Ademhalingsbescherming</a:t>
            </a:r>
            <a:endParaRPr lang="nl-NL" dirty="0"/>
          </a:p>
        </p:txBody>
      </p:sp>
      <p:sp>
        <p:nvSpPr>
          <p:cNvPr id="3" name="Tijdelijke aanduiding voor inhoud 2"/>
          <p:cNvSpPr>
            <a:spLocks noGrp="1"/>
          </p:cNvSpPr>
          <p:nvPr>
            <p:ph idx="1"/>
          </p:nvPr>
        </p:nvSpPr>
        <p:spPr/>
        <p:txBody>
          <a:bodyPr>
            <a:normAutofit fontScale="55000" lnSpcReduction="20000"/>
          </a:bodyPr>
          <a:lstStyle/>
          <a:p>
            <a:pPr marL="0" indent="0">
              <a:buNone/>
            </a:pPr>
            <a:r>
              <a:rPr lang="nl-NL" b="1" dirty="0"/>
              <a:t>Afhankelijke of onafhankelijke adembescherming</a:t>
            </a:r>
          </a:p>
          <a:p>
            <a:pPr marL="0" indent="0">
              <a:buNone/>
            </a:pPr>
            <a:r>
              <a:rPr lang="nl-NL" dirty="0"/>
              <a:t>Zogenaamde onafhankelijke adembescherming maakt gebruik van afgesloten luchtcapsules. Dit zorgt voor onafhankelijkheid van de kwaliteit van de omgevingslucht. Er zijn verschillende situaties waarbij het absoluut noodzakelijk is om onafhankelijke adembescherming te gebruiken:</a:t>
            </a:r>
          </a:p>
          <a:p>
            <a:r>
              <a:rPr lang="nl-NL" dirty="0"/>
              <a:t>bij onvoldoende zuurstof;</a:t>
            </a:r>
          </a:p>
          <a:p>
            <a:r>
              <a:rPr lang="nl-NL" dirty="0"/>
              <a:t>bij kans op vermindering van het zuurstofgehalte zoals bijvoorbeeld in een besloten ruimte;</a:t>
            </a:r>
          </a:p>
          <a:p>
            <a:r>
              <a:rPr lang="nl-NL" dirty="0"/>
              <a:t>bij aanwezigheid van stoffen waarvoor speciale regelgeving geldt;</a:t>
            </a:r>
          </a:p>
          <a:p>
            <a:r>
              <a:rPr lang="nl-NL" dirty="0"/>
              <a:t>als de aanwezige stof geen geschikte waarschuwingseigenschappen heeft;</a:t>
            </a:r>
          </a:p>
          <a:p>
            <a:r>
              <a:rPr lang="nl-NL" dirty="0"/>
              <a:t>als de verontreiniging te groot is</a:t>
            </a:r>
            <a:r>
              <a:rPr lang="nl-NL" dirty="0" smtClean="0"/>
              <a:t>.</a:t>
            </a:r>
          </a:p>
          <a:p>
            <a:pPr marL="0" indent="0">
              <a:buNone/>
            </a:pPr>
            <a:endParaRPr lang="nl-NL" b="1" dirty="0" smtClean="0"/>
          </a:p>
          <a:p>
            <a:pPr marL="0" indent="0">
              <a:buNone/>
            </a:pPr>
            <a:r>
              <a:rPr lang="nl-NL" b="1" dirty="0" smtClean="0"/>
              <a:t>Afhankelijke </a:t>
            </a:r>
            <a:r>
              <a:rPr lang="nl-NL" b="1" dirty="0"/>
              <a:t>adembescherming</a:t>
            </a:r>
          </a:p>
          <a:p>
            <a:r>
              <a:rPr lang="nl-NL" dirty="0"/>
              <a:t>Filtermaskers</a:t>
            </a:r>
          </a:p>
          <a:p>
            <a:r>
              <a:rPr lang="nl-NL" dirty="0" smtClean="0"/>
              <a:t>Stofmaskers</a:t>
            </a:r>
            <a:endParaRPr lang="nl-NL" dirty="0"/>
          </a:p>
          <a:p>
            <a:r>
              <a:rPr lang="nl-NL" dirty="0" smtClean="0"/>
              <a:t>Filterbussen</a:t>
            </a:r>
            <a:endParaRPr lang="nl-NL" dirty="0"/>
          </a:p>
          <a:p>
            <a:r>
              <a:rPr lang="nl-NL" dirty="0" err="1" smtClean="0"/>
              <a:t>Motoraangedreven</a:t>
            </a:r>
            <a:r>
              <a:rPr lang="nl-NL" dirty="0" smtClean="0"/>
              <a:t> </a:t>
            </a:r>
            <a:r>
              <a:rPr lang="nl-NL" dirty="0"/>
              <a:t>systemen</a:t>
            </a:r>
          </a:p>
          <a:p>
            <a:endParaRPr lang="nl-NL" dirty="0"/>
          </a:p>
          <a:p>
            <a:endParaRPr lang="nl-NL" dirty="0"/>
          </a:p>
        </p:txBody>
      </p:sp>
    </p:spTree>
    <p:extLst>
      <p:ext uri="{BB962C8B-B14F-4D97-AF65-F5344CB8AC3E}">
        <p14:creationId xmlns:p14="http://schemas.microsoft.com/office/powerpoint/2010/main" val="2351676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ademhalingsbescherming</a:t>
            </a:r>
            <a:endParaRPr lang="nl-NL" dirty="0"/>
          </a:p>
        </p:txBody>
      </p:sp>
      <p:sp>
        <p:nvSpPr>
          <p:cNvPr id="3" name="Tijdelijke aanduiding voor inhoud 2"/>
          <p:cNvSpPr>
            <a:spLocks noGrp="1"/>
          </p:cNvSpPr>
          <p:nvPr>
            <p:ph idx="1"/>
          </p:nvPr>
        </p:nvSpPr>
        <p:spPr/>
        <p:txBody>
          <a:bodyPr/>
          <a:lstStyle/>
          <a:p>
            <a:pPr marL="0" indent="0">
              <a:buNone/>
            </a:pPr>
            <a:r>
              <a:rPr lang="nl-NL" b="1" dirty="0"/>
              <a:t>Onafhankelijke adembescherming</a:t>
            </a:r>
          </a:p>
          <a:p>
            <a:pPr marL="0" indent="0">
              <a:buNone/>
            </a:pPr>
            <a:r>
              <a:rPr lang="nl-NL" dirty="0"/>
              <a:t>Er zijn drie principes van onafhankelijke </a:t>
            </a:r>
            <a:r>
              <a:rPr lang="nl-NL" dirty="0" err="1"/>
              <a:t>adembescherrning</a:t>
            </a:r>
            <a:r>
              <a:rPr lang="nl-NL" dirty="0"/>
              <a:t>:</a:t>
            </a:r>
          </a:p>
          <a:p>
            <a:r>
              <a:rPr lang="nl-NL" dirty="0"/>
              <a:t>ademluchttoestel;</a:t>
            </a:r>
          </a:p>
          <a:p>
            <a:r>
              <a:rPr lang="nl-NL" dirty="0" err="1"/>
              <a:t>kringloopademtoestel</a:t>
            </a:r>
            <a:r>
              <a:rPr lang="nl-NL" dirty="0"/>
              <a:t> (</a:t>
            </a:r>
            <a:r>
              <a:rPr lang="nl-NL" dirty="0" err="1"/>
              <a:t>zuurstofgenererend</a:t>
            </a:r>
            <a:r>
              <a:rPr lang="nl-NL" dirty="0"/>
              <a:t>);</a:t>
            </a:r>
          </a:p>
          <a:p>
            <a:r>
              <a:rPr lang="nl-NL" dirty="0"/>
              <a:t>aansluiting op een ademluchtleidingnet.</a:t>
            </a:r>
          </a:p>
          <a:p>
            <a:endParaRPr lang="nl-NL" dirty="0"/>
          </a:p>
        </p:txBody>
      </p:sp>
    </p:spTree>
    <p:extLst>
      <p:ext uri="{BB962C8B-B14F-4D97-AF65-F5344CB8AC3E}">
        <p14:creationId xmlns:p14="http://schemas.microsoft.com/office/powerpoint/2010/main" val="881324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Beschermende kleding</a:t>
            </a:r>
            <a:endParaRPr lang="nl-NL" dirty="0"/>
          </a:p>
        </p:txBody>
      </p:sp>
      <p:sp>
        <p:nvSpPr>
          <p:cNvPr id="3" name="Tijdelijke aanduiding voor inhoud 2"/>
          <p:cNvSpPr>
            <a:spLocks noGrp="1"/>
          </p:cNvSpPr>
          <p:nvPr>
            <p:ph idx="1"/>
          </p:nvPr>
        </p:nvSpPr>
        <p:spPr/>
        <p:txBody>
          <a:bodyPr/>
          <a:lstStyle/>
          <a:p>
            <a:pPr marL="0" indent="0">
              <a:buNone/>
            </a:pPr>
            <a:r>
              <a:rPr lang="nl-NL" dirty="0"/>
              <a:t>Beschermende kleding moet bestand zijn tegen zo veel mogelijk vormen van gevaar, zoals die volgens de Risico-Inventarisatie en -Evaluatie (RI&amp;E) op de werkplek kunnen voorkomen. Dat kunnen vonken zijn bij laswerk of vezels bij asbestsanering. Ook zichtbaarheid kan een eis aan beschermende kleding zijn, bijvoorbeeld bij wegwerkers en bij de brandweer. Wanneer de werkgever op basis van de RI&amp;E een keuze voor beschermende kleding heeft gemaakt, is het dragen ervan voor de werknemer verplicht. De kosten die daaraan verbonden zijn komen geheel voor rekening van de werkgever.</a:t>
            </a:r>
          </a:p>
        </p:txBody>
      </p:sp>
    </p:spTree>
    <p:extLst>
      <p:ext uri="{BB962C8B-B14F-4D97-AF65-F5344CB8AC3E}">
        <p14:creationId xmlns:p14="http://schemas.microsoft.com/office/powerpoint/2010/main" val="2528945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Beschermende kleding</a:t>
            </a:r>
            <a:endParaRPr lang="nl-NL" dirty="0"/>
          </a:p>
        </p:txBody>
      </p:sp>
      <p:sp>
        <p:nvSpPr>
          <p:cNvPr id="3" name="Tijdelijke aanduiding voor inhoud 2"/>
          <p:cNvSpPr>
            <a:spLocks noGrp="1"/>
          </p:cNvSpPr>
          <p:nvPr>
            <p:ph idx="1"/>
          </p:nvPr>
        </p:nvSpPr>
        <p:spPr/>
        <p:txBody>
          <a:bodyPr>
            <a:normAutofit fontScale="70000" lnSpcReduction="20000"/>
          </a:bodyPr>
          <a:lstStyle/>
          <a:p>
            <a:pPr marL="0" indent="0">
              <a:buNone/>
            </a:pPr>
            <a:r>
              <a:rPr lang="nl-NL" b="1" dirty="0"/>
              <a:t>Soorten beschermende kleding</a:t>
            </a:r>
          </a:p>
          <a:p>
            <a:pPr marL="0" indent="0">
              <a:buNone/>
            </a:pPr>
            <a:r>
              <a:rPr lang="nl-NL" dirty="0"/>
              <a:t>Enkele soorten beschermende kleding:</a:t>
            </a:r>
          </a:p>
          <a:p>
            <a:r>
              <a:rPr lang="nl-NL" dirty="0"/>
              <a:t>winterkleding voor korte of langere tijd werken in de kou;</a:t>
            </a:r>
          </a:p>
          <a:p>
            <a:r>
              <a:rPr lang="nl-NL" dirty="0"/>
              <a:t>regenkleding;</a:t>
            </a:r>
          </a:p>
          <a:p>
            <a:r>
              <a:rPr lang="nl-NL" dirty="0" err="1"/>
              <a:t>vlamdovende</a:t>
            </a:r>
            <a:r>
              <a:rPr lang="nl-NL" dirty="0"/>
              <a:t> of </a:t>
            </a:r>
            <a:r>
              <a:rPr lang="nl-NL" dirty="0" err="1"/>
              <a:t>vlamvertragende</a:t>
            </a:r>
            <a:r>
              <a:rPr lang="nl-NL" dirty="0"/>
              <a:t> kleding, bijvoorbeeld voor laswerkzaamheden;</a:t>
            </a:r>
          </a:p>
          <a:p>
            <a:r>
              <a:rPr lang="nl-NL" dirty="0"/>
              <a:t>UV-werende kleding;</a:t>
            </a:r>
          </a:p>
          <a:p>
            <a:r>
              <a:rPr lang="nl-NL" dirty="0"/>
              <a:t>vloeistofdichte kleding voor het werken met vloeistoffen, zoals vloeibare chemicaliën, waaronder zuren, logen en/of oplosmiddelen;</a:t>
            </a:r>
          </a:p>
          <a:p>
            <a:r>
              <a:rPr lang="nl-NL" dirty="0"/>
              <a:t>wegwerpkleding voor werk in zeer stoffige ruimten of bij werkzaamheden die veel deeltjes veroorzaken, zoals verfspuiten;</a:t>
            </a:r>
          </a:p>
          <a:p>
            <a:r>
              <a:rPr lang="nl-NL" dirty="0"/>
              <a:t>signaalkleding voor situaties waarbij de werknemer moet opvallen (bijvoorbeeld bij werken langs de weg of bij het te water geraken en bij aanrijdgevaar);</a:t>
            </a:r>
          </a:p>
          <a:p>
            <a:r>
              <a:rPr lang="nl-NL" dirty="0"/>
              <a:t>zaagbroek voor het werken met een kettingzaag, zodat de ketting het been niet kan raken.</a:t>
            </a:r>
          </a:p>
          <a:p>
            <a:endParaRPr lang="nl-NL" dirty="0"/>
          </a:p>
        </p:txBody>
      </p:sp>
    </p:spTree>
    <p:extLst>
      <p:ext uri="{BB962C8B-B14F-4D97-AF65-F5344CB8AC3E}">
        <p14:creationId xmlns:p14="http://schemas.microsoft.com/office/powerpoint/2010/main" val="625275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gehoorbescherming</a:t>
            </a:r>
            <a:endParaRPr lang="nl-NL" dirty="0"/>
          </a:p>
        </p:txBody>
      </p:sp>
      <p:sp>
        <p:nvSpPr>
          <p:cNvPr id="3" name="Tijdelijke aanduiding voor inhoud 2"/>
          <p:cNvSpPr>
            <a:spLocks noGrp="1"/>
          </p:cNvSpPr>
          <p:nvPr>
            <p:ph idx="1"/>
          </p:nvPr>
        </p:nvSpPr>
        <p:spPr/>
        <p:txBody>
          <a:bodyPr>
            <a:normAutofit fontScale="85000" lnSpcReduction="20000"/>
          </a:bodyPr>
          <a:lstStyle/>
          <a:p>
            <a:pPr marL="0" indent="0">
              <a:buNone/>
            </a:pPr>
            <a:r>
              <a:rPr lang="nl-NL" b="1" dirty="0"/>
              <a:t>De pijngrens</a:t>
            </a:r>
          </a:p>
          <a:p>
            <a:pPr marL="0" indent="0">
              <a:buNone/>
            </a:pPr>
            <a:r>
              <a:rPr lang="nl-NL" dirty="0"/>
              <a:t>Enkele getallen:</a:t>
            </a:r>
          </a:p>
          <a:p>
            <a:r>
              <a:rPr lang="nl-NL" dirty="0"/>
              <a:t>Een normaal gesprek voeren levert een geluidsniveau op van circa 60 dB(A).</a:t>
            </a:r>
          </a:p>
          <a:p>
            <a:r>
              <a:rPr lang="nl-NL" dirty="0"/>
              <a:t>De pijngrens ligt bij de meeste volwassenen boven 120 dB(A).</a:t>
            </a:r>
          </a:p>
          <a:p>
            <a:r>
              <a:rPr lang="nl-NL" dirty="0"/>
              <a:t>Een autoradio op vol volume zit met pieken soms wel op 100 dB(A).</a:t>
            </a:r>
          </a:p>
          <a:p>
            <a:r>
              <a:rPr lang="nl-NL" dirty="0"/>
              <a:t>Het gevaar van lawaaislechthorendheid begint bij werknemers bij 80 dB(A). Boven deze waarde moet de werkgever volgens de </a:t>
            </a:r>
            <a:r>
              <a:rPr lang="nl-NL" dirty="0">
                <a:hlinkClick r:id="rId2"/>
              </a:rPr>
              <a:t>Arbowet</a:t>
            </a:r>
            <a:r>
              <a:rPr lang="nl-NL" dirty="0"/>
              <a:t> gehoorbescherming aanbieden. De noodzaak van dit volume moet ook in de </a:t>
            </a:r>
            <a:r>
              <a:rPr lang="nl-NL" dirty="0">
                <a:hlinkClick r:id="rId3"/>
              </a:rPr>
              <a:t>RI&amp;E</a:t>
            </a:r>
            <a:r>
              <a:rPr lang="nl-NL" dirty="0"/>
              <a:t> worden opgenomen. Er zullen dan ook maatregelen moeten worden getroffen.</a:t>
            </a:r>
          </a:p>
          <a:p>
            <a:r>
              <a:rPr lang="nl-NL" dirty="0"/>
              <a:t>Bij 83 dB(A) mag een werknemer nog maar 4 uur zonder gehoorbescherming werken, waarbij er geen onacceptabel grote kans op gehoorschade mag bestaan. In de overige 4 uur mag dan geen hoog geluidsniveau meer voorkomen.</a:t>
            </a:r>
          </a:p>
          <a:p>
            <a:r>
              <a:rPr lang="nl-NL" dirty="0"/>
              <a:t>Een werknemer is verplicht gehoorbescherming te gebruiken als de dagdosis gemiddeld hoger is dan 85 dB(A).</a:t>
            </a:r>
          </a:p>
          <a:p>
            <a:endParaRPr lang="nl-NL" dirty="0"/>
          </a:p>
        </p:txBody>
      </p:sp>
    </p:spTree>
    <p:extLst>
      <p:ext uri="{BB962C8B-B14F-4D97-AF65-F5344CB8AC3E}">
        <p14:creationId xmlns:p14="http://schemas.microsoft.com/office/powerpoint/2010/main" val="3172716121"/>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12</TotalTime>
  <Words>582</Words>
  <Application>Microsoft Office PowerPoint</Application>
  <PresentationFormat>Breedbeeld</PresentationFormat>
  <Paragraphs>90</Paragraphs>
  <Slides>12</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12</vt:i4>
      </vt:variant>
    </vt:vector>
  </HeadingPairs>
  <TitlesOfParts>
    <vt:vector size="16" baseType="lpstr">
      <vt:lpstr>Arial</vt:lpstr>
      <vt:lpstr>Gill Sans MT</vt:lpstr>
      <vt:lpstr>Impact</vt:lpstr>
      <vt:lpstr>Badge</vt:lpstr>
      <vt:lpstr>Arbo en ziekteverzuim</vt:lpstr>
      <vt:lpstr>Persoonlijke beschermingsmiddelen</vt:lpstr>
      <vt:lpstr>Persoonlijke beschermingsmiddelen</vt:lpstr>
      <vt:lpstr>Ademhalingsbescherming</vt:lpstr>
      <vt:lpstr>Ademhalingsbescherming</vt:lpstr>
      <vt:lpstr>ademhalingsbescherming</vt:lpstr>
      <vt:lpstr>Beschermende kleding</vt:lpstr>
      <vt:lpstr>Beschermende kleding</vt:lpstr>
      <vt:lpstr>gehoorbescherming</vt:lpstr>
      <vt:lpstr>gehoorbescherming</vt:lpstr>
      <vt:lpstr>gelaatsbescherming</vt:lpstr>
      <vt:lpstr>Voetbescherming</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Arbo en ziekteverzuim</dc:title>
  <dc:creator>Merel Verhofstadt</dc:creator>
  <cp:lastModifiedBy>Merel Verhofstadt</cp:lastModifiedBy>
  <cp:revision>2</cp:revision>
  <dcterms:created xsi:type="dcterms:W3CDTF">2018-06-06T10:00:06Z</dcterms:created>
  <dcterms:modified xsi:type="dcterms:W3CDTF">2018-06-06T10:12:28Z</dcterms:modified>
</cp:coreProperties>
</file>